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s/slide3.xml" ContentType="application/vnd.openxmlformats-officedocument.presentationml.slide+xml"/>
  <Override PartName="/ppt/slideLayouts/slideLayout9.xml" ContentType="application/vnd.openxmlformats-officedocument.presentationml.slideLayout+xml"/>
  <Override PartName="/ppt/slides/slide4.xml" ContentType="application/vnd.openxmlformats-officedocument.presentationml.slide+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viewProps.xml" ContentType="application/vnd.openxmlformats-officedocument.presentationml.viewProps+xml"/>
  <Override PartName="/ppt/slideLayouts/slideLayout13.xml" ContentType="application/vnd.openxmlformats-officedocument.presentationml.slideLayout+xml"/>
  <Override PartName="/ppt/slideMasters/slideMaster1.xml" ContentType="application/vnd.openxmlformats-officedocument.presentationml.slideMaster+xml"/>
  <Override PartName="/docProps/core.xml" ContentType="application/vnd.openxmlformats-package.core-properties+xml"/>
  <Default Extension="bin" ContentType="application/vnd.openxmlformats-officedocument.presentationml.printerSettings"/>
  <Default Extension="rels" ContentType="application/vnd.openxmlformats-package.relationships+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60" r:id="rId1"/>
  </p:sldMasterIdLst>
  <p:notesMasterIdLst>
    <p:notesMasterId r:id="rId7"/>
  </p:notes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94660"/>
  </p:normalViewPr>
  <p:slideViewPr>
    <p:cSldViewPr snapToObjects="1">
      <p:cViewPr varScale="1">
        <p:scale>
          <a:sx n="100" d="100"/>
          <a:sy n="100" d="100"/>
        </p:scale>
        <p:origin x="-104" y="-57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interSettings" Target="printerSettings/printerSettings1.bin"/><Relationship Id="rId4" Type="http://schemas.openxmlformats.org/officeDocument/2006/relationships/slide" Target="slides/slide3.xml"/><Relationship Id="rId10" Type="http://schemas.openxmlformats.org/officeDocument/2006/relationships/viewProps" Target="viewProps.xml"/><Relationship Id="rId5" Type="http://schemas.openxmlformats.org/officeDocument/2006/relationships/slide" Target="slides/slide4.xml"/><Relationship Id="rId7" Type="http://schemas.openxmlformats.org/officeDocument/2006/relationships/notesMaster" Target="notesMasters/notesMaster1.xml"/><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9" Type="http://schemas.openxmlformats.org/officeDocument/2006/relationships/presProps" Target="presProps.xml"/><Relationship Id="rId3" Type="http://schemas.openxmlformats.org/officeDocument/2006/relationships/slide" Target="slides/slide2.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BD867CC-838E-E843-A8E8-C2B40A4A4126}" type="datetimeFigureOut">
              <a:rPr lang="en-US" smtClean="0"/>
              <a:t>12/17/09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75373BB-2BFE-9D41-A52D-26E398122578}" type="slidenum">
              <a:rPr lang="en-US" smtClean="0"/>
              <a:t>‹#›</a:t>
            </a:fld>
            <a:endParaRPr lang="en-US" dirty="0"/>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r>
              <a:rPr lang="en-US" sz="1200" kern="1200" dirty="0" smtClean="0">
                <a:solidFill>
                  <a:schemeClr val="tx1"/>
                </a:solidFill>
                <a:latin typeface="+mn-lt"/>
                <a:ea typeface="+mn-ea"/>
                <a:cs typeface="+mn-cs"/>
              </a:rPr>
              <a:t>1.    The cell that we will be creating will be entirely edible. First, you will need to get something that will serve as a cell wall that covers the entire outside of a cell. “The cell wall is the outer structure of the cell that is generally rigid and surrounds the membrane of the cell. It keeps the cell in place, and is what gives it it’s shape.”2.   Once we have the outside of the cell finished, we will have to start working on the inside the cell. “Remember that everything we use has to be edible, so when we are making the inside layer, it has to be something flexible and very thin. This will represent the cell membrane. The cell membrane surrounds the cell and directs materials into and out of the cell.”3.   Next, comes the cytoplasm, which is another part of the inside of the cell. This is a jellylike material, so out of the food materials in front of you, which one could you use for this? The cytoplasm fills the space inside the cell.  Most cell parts are within the cytoplasm and appear to float around.4.   Inside of the cytoplasm lays one of the most important things that is necessary for cell functions. It is the nucleus, which controls all cell activities. The nucleus makes the cell grow, develop and divide.5.   Also inside the cytoplasm are two vacuoles. The vacuoles should beVacuole is a storage area for either material the cell needs before it turns into waste. Plant cells have fewer and larger vacuoles than animal cells.  Most plant cells only have one vacuole.6.   Chloroplasts are something that make plants cells very different from animal cells. They are what give the plan cells their green color and are used for making food. Scatter a few small, green pieces in the cytoplasm.  This green food will represent chloroplasts. They are scattered randomly throughout the cytoplasm. Take a few small edible green candies and make them the chloroplasts.7.   Next to the chloroplasts are mitochondria. Even in animal cells, there are mitochondria because they are necessary powerhouses for energy in a cell.8.    Now that your cell is complete, we have to label the parts of the cell, whether you decided to make an animal cell or a plant cell.9.    Now comes the best part; YOU GET TO EAT IT!</a:t>
            </a:r>
            <a:endParaRPr lang="en-US" dirty="0"/>
          </a:p>
        </p:txBody>
      </p:sp>
      <p:sp>
        <p:nvSpPr>
          <p:cNvPr id="4" name="Slide Number Placeholder 3"/>
          <p:cNvSpPr>
            <a:spLocks noGrp="1"/>
          </p:cNvSpPr>
          <p:nvPr>
            <p:ph type="sldNum" sz="quarter" idx="10"/>
          </p:nvPr>
        </p:nvSpPr>
        <p:spPr/>
        <p:txBody>
          <a:bodyPr/>
          <a:lstStyle/>
          <a:p>
            <a:fld id="{075373BB-2BFE-9D41-A52D-26E398122578}" type="slidenum">
              <a:rPr lang="en-US" smtClean="0"/>
              <a:t>4</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93776" y="3776472"/>
            <a:ext cx="7196328" cy="1470025"/>
          </a:xfrm>
        </p:spPr>
        <p:txBody>
          <a:bodyPr vert="horz" lIns="91440" tIns="45720" rIns="91440" bIns="45720" rtlCol="0" anchor="b" anchorCtr="0">
            <a:noAutofit/>
          </a:bodyPr>
          <a:lstStyle>
            <a:lvl1pPr algn="l"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493776" y="5257800"/>
            <a:ext cx="7196328" cy="987552"/>
          </a:xfrm>
        </p:spPr>
        <p:txBody>
          <a:bodyPr vert="horz" lIns="91440" tIns="45720" rIns="91440" bIns="45720" rtlCol="0" anchor="t" anchorCtr="0">
            <a:noAutofit/>
          </a:bodyPr>
          <a:lstStyle>
            <a:lvl1pPr marL="0" indent="0" algn="l" defTabSz="914400" rtl="0" eaLnBrk="1" latinLnBrk="0" hangingPunct="1">
              <a:spcBef>
                <a:spcPct val="0"/>
              </a:spcBef>
              <a:buFont typeface="Wingdings 2" pitchFamily="18" charset="2"/>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8DA5F967-D8DF-174F-9F3D-0770363C58D2}" type="datetimeFigureOut">
              <a:rPr lang="en-US" smtClean="0"/>
              <a:pPr/>
              <a:t>12/17/09</a:t>
            </a:fld>
            <a:endParaRPr lang="en-US" dirty="0"/>
          </a:p>
        </p:txBody>
      </p:sp>
      <p:sp>
        <p:nvSpPr>
          <p:cNvPr id="5" name="Footer Placeholder 4"/>
          <p:cNvSpPr>
            <a:spLocks noGrp="1"/>
          </p:cNvSpPr>
          <p:nvPr>
            <p:ph type="ftr" sz="quarter" idx="11"/>
          </p:nvPr>
        </p:nvSpPr>
        <p:spPr/>
        <p:txBody>
          <a:body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5175" y="4267200"/>
            <a:ext cx="7612063" cy="1100138"/>
          </a:xfrm>
        </p:spPr>
        <p:txBody>
          <a:bodyPr anchor="b"/>
          <a:lstStyle>
            <a:lvl1pPr algn="ctr">
              <a:defRPr sz="4400" b="0">
                <a:solidFill>
                  <a:schemeClr val="bg1"/>
                </a:solidFill>
                <a:effectLst>
                  <a:outerShdw blurRad="63500" dist="50800" dir="2700000" algn="tl" rotWithShape="0">
                    <a:prstClr val="black">
                      <a:alpha val="50000"/>
                    </a:prstClr>
                  </a:outerShdw>
                </a:effectLst>
              </a:defRPr>
            </a:lvl1pPr>
          </a:lstStyle>
          <a:p>
            <a:r>
              <a:rPr lang="en-US" smtClean="0"/>
              <a:t>Click to edit Master title style</a:t>
            </a:r>
            <a:endParaRPr/>
          </a:p>
        </p:txBody>
      </p:sp>
      <p:sp>
        <p:nvSpPr>
          <p:cNvPr id="3" name="Picture Placeholder 2"/>
          <p:cNvSpPr>
            <a:spLocks noGrp="1"/>
          </p:cNvSpPr>
          <p:nvPr>
            <p:ph type="pic" idx="1"/>
          </p:nvPr>
        </p:nvSpPr>
        <p:spPr>
          <a:xfrm rot="21414040">
            <a:off x="1779080" y="450465"/>
            <a:ext cx="5486400" cy="3626214"/>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vert="horz" lIns="91440" tIns="45720" rIns="91440" bIns="45720" rtlCol="0">
            <a:normAutofit/>
          </a:bodyPr>
          <a:lstStyle>
            <a:lvl1pPr marL="342900" indent="-342900" algn="l" defTabSz="914400" rtl="0" eaLnBrk="1" latinLnBrk="0" hangingPunct="1">
              <a:spcBef>
                <a:spcPts val="2000"/>
              </a:spcBef>
              <a:buFont typeface="Wingdings 2" pitchFamily="18" charset="2"/>
              <a:buNone/>
              <a:defRPr sz="1800" kern="1200">
                <a:solidFill>
                  <a:schemeClr val="bg1"/>
                </a:solidFill>
                <a:effectLst>
                  <a:outerShdw blurRad="63500" dist="50800" dir="2700000" algn="tl" rotWithShape="0">
                    <a:prstClr val="black">
                      <a:alpha val="5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a:p>
        </p:txBody>
      </p:sp>
      <p:sp>
        <p:nvSpPr>
          <p:cNvPr id="4" name="Text Placeholder 3"/>
          <p:cNvSpPr>
            <a:spLocks noGrp="1"/>
          </p:cNvSpPr>
          <p:nvPr>
            <p:ph type="body" sz="half" idx="2"/>
          </p:nvPr>
        </p:nvSpPr>
        <p:spPr>
          <a:xfrm>
            <a:off x="765175" y="5443538"/>
            <a:ext cx="7612063" cy="804862"/>
          </a:xfrm>
        </p:spPr>
        <p:txBody>
          <a:bodyPr>
            <a:normAutofit/>
          </a:bodyPr>
          <a:lstStyle>
            <a:lvl1pPr marL="0" indent="0" algn="ctr">
              <a:spcBef>
                <a:spcPts val="300"/>
              </a:spcBef>
              <a:buNone/>
              <a:defRPr sz="1800">
                <a:effectLst>
                  <a:outerShdw blurRad="63500" dist="50800" dir="2700000" algn="tl" rotWithShape="0">
                    <a:prstClr val="black">
                      <a:alpha val="50000"/>
                    </a:prstClr>
                  </a:outerShdw>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DA5F967-D8DF-174F-9F3D-0770363C58D2}" type="datetimeFigureOut">
              <a:rPr lang="en-US" smtClean="0"/>
              <a:pPr/>
              <a:t>12/17/09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399D7B3-6287-8B4A-9546-3DB39EA21315}"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US" smtClean="0"/>
              <a:t>Click to edit Master title style</a:t>
            </a:r>
            <a:endParaRPr/>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ct val="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8DA5F967-D8DF-174F-9F3D-0770363C58D2}" type="datetimeFigureOut">
              <a:rPr lang="en-US" smtClean="0"/>
              <a:pPr/>
              <a:t>12/17/09</a:t>
            </a:fld>
            <a:endParaRPr lang="en-US" dirty="0"/>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endParaRPr lang="en-US" dirty="0"/>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A399D7B3-6287-8B4A-9546-3DB39EA21315}" type="slidenum">
              <a:rPr lang="en-US" smtClean="0"/>
              <a:pPr/>
              <a:t>‹#›</a:t>
            </a:fld>
            <a:endParaRPr lang="en-US" dirty="0"/>
          </a:p>
        </p:txBody>
      </p:sp>
      <p:sp>
        <p:nvSpPr>
          <p:cNvPr id="9" name="Picture Placeholder 7"/>
          <p:cNvSpPr>
            <a:spLocks noGrp="1"/>
          </p:cNvSpPr>
          <p:nvPr>
            <p:ph type="pic" sz="quarter" idx="14"/>
          </p:nvPr>
        </p:nvSpPr>
        <p:spPr>
          <a:xfrm rot="307655">
            <a:off x="4082874" y="3187732"/>
            <a:ext cx="4141140" cy="2881378"/>
          </a:xfrm>
          <a:solidFill>
            <a:srgbClr val="FFFFFF">
              <a:shade val="85000"/>
            </a:srgbClr>
          </a:solidFill>
          <a:ln w="38100" cap="sq">
            <a:solidFill>
              <a:srgbClr val="FDFDFD"/>
            </a:solidFill>
            <a:miter lim="800000"/>
          </a:ln>
          <a:effectLst>
            <a:outerShdw blurRad="88900" dist="25400" dir="72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dirty="0" smtClean="0"/>
              <a:t>Click icon to add picture</a:t>
            </a:r>
            <a:endParaRPr/>
          </a:p>
        </p:txBody>
      </p:sp>
      <p:sp>
        <p:nvSpPr>
          <p:cNvPr id="8" name="Picture Placeholder 7"/>
          <p:cNvSpPr>
            <a:spLocks noGrp="1"/>
          </p:cNvSpPr>
          <p:nvPr>
            <p:ph type="pic" sz="quarter" idx="13"/>
          </p:nvPr>
        </p:nvSpPr>
        <p:spPr>
          <a:xfrm rot="21414752">
            <a:off x="4623469" y="338031"/>
            <a:ext cx="4141140" cy="2881378"/>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dirty="0" smtClean="0"/>
              <a:t>Click icon to add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DA5F967-D8DF-174F-9F3D-0770363C58D2}" type="datetimeFigureOut">
              <a:rPr lang="en-US" smtClean="0"/>
              <a:pPr/>
              <a:t>12/17/09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399D7B3-6287-8B4A-9546-3DB39EA21315}"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0" y="457200"/>
            <a:ext cx="1497106" cy="5810250"/>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496888" y="457200"/>
            <a:ext cx="6513511" cy="58102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DA5F967-D8DF-174F-9F3D-0770363C58D2}" type="datetimeFigureOut">
              <a:rPr lang="en-US" smtClean="0"/>
              <a:pPr/>
              <a:t>12/17/09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399D7B3-6287-8B4A-9546-3DB39EA21315}"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DA5F967-D8DF-174F-9F3D-0770363C58D2}" type="datetimeFigureOut">
              <a:rPr lang="en-US" smtClean="0"/>
              <a:pPr/>
              <a:t>12/17/09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399D7B3-6287-8B4A-9546-3DB39EA21315}"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spTree>
      <p:nvGrpSpPr>
        <p:cNvPr id="1" name=""/>
        <p:cNvGrpSpPr/>
        <p:nvPr/>
      </p:nvGrpSpPr>
      <p:grpSpPr>
        <a:xfrm>
          <a:off x="0" y="0"/>
          <a:ext cx="0" cy="0"/>
          <a:chOff x="0" y="0"/>
          <a:chExt cx="0" cy="0"/>
        </a:xfrm>
      </p:grpSpPr>
      <p:sp>
        <p:nvSpPr>
          <p:cNvPr id="2" name="Title 1"/>
          <p:cNvSpPr>
            <a:spLocks noGrp="1"/>
          </p:cNvSpPr>
          <p:nvPr>
            <p:ph type="ctrTitle"/>
          </p:nvPr>
        </p:nvSpPr>
        <p:spPr>
          <a:xfrm>
            <a:off x="496889" y="3774328"/>
            <a:ext cx="7199311" cy="1470025"/>
          </a:xfrm>
        </p:spPr>
        <p:txBody>
          <a:bodyPr anchor="b" anchorCtr="0"/>
          <a:lstStyle>
            <a:lvl1pPr algn="l">
              <a:defRPr sz="4800"/>
            </a:lvl1pPr>
          </a:lstStyle>
          <a:p>
            <a:r>
              <a:rPr lang="en-US" smtClean="0"/>
              <a:t>Click to edit Master title style</a:t>
            </a:r>
            <a:endParaRPr/>
          </a:p>
        </p:txBody>
      </p:sp>
      <p:sp>
        <p:nvSpPr>
          <p:cNvPr id="3" name="Subtitle 2"/>
          <p:cNvSpPr>
            <a:spLocks noGrp="1"/>
          </p:cNvSpPr>
          <p:nvPr>
            <p:ph type="subTitle" idx="1"/>
          </p:nvPr>
        </p:nvSpPr>
        <p:spPr>
          <a:xfrm>
            <a:off x="496888" y="5257800"/>
            <a:ext cx="7199312" cy="990600"/>
          </a:xfrm>
        </p:spPr>
        <p:txBody>
          <a:bodyPr vert="horz" lIns="91440" tIns="45720" rIns="91440" bIns="45720" rtlCol="0" anchor="t" anchorCtr="0">
            <a:noAutofit/>
          </a:bodyPr>
          <a:lstStyle>
            <a:lvl1pPr marL="0" indent="0" algn="l"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8DA5F967-D8DF-174F-9F3D-0770363C58D2}" type="datetimeFigureOut">
              <a:rPr lang="en-US" smtClean="0"/>
              <a:pPr/>
              <a:t>12/17/09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Picture Placeholder 7"/>
          <p:cNvSpPr>
            <a:spLocks noGrp="1"/>
          </p:cNvSpPr>
          <p:nvPr>
            <p:ph type="pic" sz="quarter" idx="12"/>
          </p:nvPr>
        </p:nvSpPr>
        <p:spPr>
          <a:xfrm rot="504148">
            <a:off x="4493544" y="555043"/>
            <a:ext cx="4142460" cy="3085398"/>
          </a:xfrm>
          <a:solidFill>
            <a:srgbClr val="FFFFFF">
              <a:shade val="85000"/>
            </a:srgbClr>
          </a:solidFill>
          <a:ln w="38100" cap="sq">
            <a:solidFill>
              <a:srgbClr val="FDFDFD"/>
            </a:solidFill>
            <a:miter lim="800000"/>
          </a:ln>
          <a:effectLst>
            <a:outerShdw blurRad="57150" dist="37500" dir="7560000" sy="98000" kx="110000" ky="200000" algn="tl" rotWithShape="0">
              <a:srgbClr val="000000">
                <a:alpha val="20000"/>
              </a:srgb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dirty="0" smtClean="0"/>
              <a:t>Click icon to add picture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65175" y="2236694"/>
            <a:ext cx="7612063" cy="1362075"/>
          </a:xfrm>
        </p:spPr>
        <p:txBody>
          <a:bodyPr vert="horz" lIns="91440" tIns="45720" rIns="91440" bIns="45720" rtlCol="0" anchor="b"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765175" y="3617259"/>
            <a:ext cx="7612063" cy="1500187"/>
          </a:xfrm>
        </p:spPr>
        <p:txBody>
          <a:bodyPr vert="horz" lIns="91440" tIns="45720" rIns="91440" bIns="45720" rtlCol="0" anchor="t" anchorCtr="0">
            <a:noAutofit/>
          </a:bodyPr>
          <a:lstStyle>
            <a:lvl1pPr marL="0" indent="0" algn="ctr"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DA5F967-D8DF-174F-9F3D-0770363C58D2}" type="datetimeFigureOut">
              <a:rPr lang="en-US" smtClean="0"/>
              <a:pPr/>
              <a:t>12/17/09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A399D7B3-6287-8B4A-9546-3DB39EA21315}"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p>
            <a:r>
              <a:rPr lang="en-US" smtClean="0"/>
              <a:t>Click to edit Master title style</a:t>
            </a:r>
            <a:endParaRPr/>
          </a:p>
        </p:txBody>
      </p:sp>
      <p:sp>
        <p:nvSpPr>
          <p:cNvPr id="3" name="Content Placeholder 2"/>
          <p:cNvSpPr>
            <a:spLocks noGrp="1"/>
          </p:cNvSpPr>
          <p:nvPr>
            <p:ph sz="half" idx="1"/>
          </p:nvPr>
        </p:nvSpPr>
        <p:spPr>
          <a:xfrm>
            <a:off x="765175" y="2084388"/>
            <a:ext cx="3657600" cy="418306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19637" y="2084388"/>
            <a:ext cx="3657600" cy="418306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8DA5F967-D8DF-174F-9F3D-0770363C58D2}" type="datetimeFigureOut">
              <a:rPr lang="en-US" smtClean="0"/>
              <a:pPr/>
              <a:t>12/17/09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A399D7B3-6287-8B4A-9546-3DB39EA21315}"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65174" y="1687512"/>
            <a:ext cx="3657600" cy="903288"/>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65174" y="2649071"/>
            <a:ext cx="3657600" cy="3608293"/>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19637" y="1687512"/>
            <a:ext cx="3657600" cy="903288"/>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19637" y="2649071"/>
            <a:ext cx="3657600" cy="3608293"/>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8DA5F967-D8DF-174F-9F3D-0770363C58D2}" type="datetimeFigureOut">
              <a:rPr lang="en-US" smtClean="0"/>
              <a:pPr/>
              <a:t>12/17/09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A399D7B3-6287-8B4A-9546-3DB39EA21315}"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8DA5F967-D8DF-174F-9F3D-0770363C58D2}" type="datetimeFigureOut">
              <a:rPr lang="en-US" smtClean="0"/>
              <a:pPr/>
              <a:t>12/17/09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A399D7B3-6287-8B4A-9546-3DB39EA21315}"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DA5F967-D8DF-174F-9F3D-0770363C58D2}" type="datetimeFigureOut">
              <a:rPr lang="en-US" smtClean="0"/>
              <a:pPr/>
              <a:t>12/17/09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A399D7B3-6287-8B4A-9546-3DB39EA21315}"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US" smtClean="0"/>
              <a:t>Click to edit Master title style</a:t>
            </a:r>
            <a:endParaRPr/>
          </a:p>
        </p:txBody>
      </p:sp>
      <p:sp>
        <p:nvSpPr>
          <p:cNvPr id="3" name="Content Placeholder 2"/>
          <p:cNvSpPr>
            <a:spLocks noGrp="1"/>
          </p:cNvSpPr>
          <p:nvPr>
            <p:ph idx="1"/>
          </p:nvPr>
        </p:nvSpPr>
        <p:spPr>
          <a:xfrm>
            <a:off x="4495800" y="381000"/>
            <a:ext cx="4149725" cy="5886450"/>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ct val="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8DA5F967-D8DF-174F-9F3D-0770363C58D2}" type="datetimeFigureOut">
              <a:rPr lang="en-US" smtClean="0"/>
              <a:pPr/>
              <a:t>12/17/09</a:t>
            </a:fld>
            <a:endParaRPr lang="en-US" dirty="0"/>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endParaRPr lang="en-US" dirty="0"/>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A399D7B3-6287-8B4A-9546-3DB39EA21315}"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theme" Target="../theme/theme1.xml"/><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slideLayout" Target="../slideLayouts/slideLayout13.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2" Type="http://schemas.openxmlformats.org/officeDocument/2006/relationships/slideLayout" Target="../slideLayouts/slideLayout12.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5174" y="79468"/>
            <a:ext cx="7612063" cy="1417638"/>
          </a:xfrm>
          <a:prstGeom prst="rect">
            <a:avLst/>
          </a:prstGeom>
        </p:spPr>
        <p:txBody>
          <a:bodyPr vert="horz" lIns="91440" tIns="45720" rIns="91440" bIns="45720" rtlCol="0" anchor="ctr" anchorCtr="0">
            <a:noAutofit/>
          </a:bodyPr>
          <a:lstStyle/>
          <a:p>
            <a:r>
              <a:rPr lang="en-US" smtClean="0"/>
              <a:t>Click to edit Master title style</a:t>
            </a:r>
            <a:endParaRPr/>
          </a:p>
        </p:txBody>
      </p:sp>
      <p:sp>
        <p:nvSpPr>
          <p:cNvPr id="3" name="Text Placeholder 2"/>
          <p:cNvSpPr>
            <a:spLocks noGrp="1"/>
          </p:cNvSpPr>
          <p:nvPr>
            <p:ph type="body" idx="1"/>
          </p:nvPr>
        </p:nvSpPr>
        <p:spPr>
          <a:xfrm>
            <a:off x="765175" y="2070846"/>
            <a:ext cx="7612064" cy="418203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defRPr>
            </a:lvl1pPr>
          </a:lstStyle>
          <a:p>
            <a:fld id="{8DA5F967-D8DF-174F-9F3D-0770363C58D2}" type="datetimeFigureOut">
              <a:rPr lang="en-US" smtClean="0"/>
              <a:pPr/>
              <a:t>12/17/09</a:t>
            </a:fld>
            <a:endParaRPr lang="en-US" dirty="0"/>
          </a:p>
        </p:txBody>
      </p:sp>
      <p:sp>
        <p:nvSpPr>
          <p:cNvPr id="5" name="Footer Placeholder 4"/>
          <p:cNvSpPr>
            <a:spLocks noGrp="1"/>
          </p:cNvSpPr>
          <p:nvPr>
            <p:ph type="ftr" sz="quarter" idx="3"/>
          </p:nvPr>
        </p:nvSpPr>
        <p:spPr>
          <a:xfrm>
            <a:off x="443753" y="6356350"/>
            <a:ext cx="2895600" cy="365125"/>
          </a:xfrm>
          <a:prstGeom prst="rect">
            <a:avLst/>
          </a:prstGeom>
        </p:spPr>
        <p:txBody>
          <a:bodyPr vert="horz" lIns="91440" tIns="45720" rIns="91440" bIns="45720" rtlCol="0" anchor="ctr"/>
          <a:lstStyle>
            <a:lvl1pPr algn="l">
              <a:defRPr sz="1200">
                <a:solidFill>
                  <a:schemeClr val="bg1"/>
                </a:solidFill>
              </a:defRPr>
            </a:lvl1pPr>
          </a:lstStyle>
          <a:p>
            <a:endParaRPr lang="en-US" dirty="0"/>
          </a:p>
        </p:txBody>
      </p:sp>
      <p:sp>
        <p:nvSpPr>
          <p:cNvPr id="6" name="Slide Number Placeholder 5"/>
          <p:cNvSpPr>
            <a:spLocks noGrp="1"/>
          </p:cNvSpPr>
          <p:nvPr>
            <p:ph type="sldNum" sz="quarter" idx="4"/>
          </p:nvPr>
        </p:nvSpPr>
        <p:spPr>
          <a:xfrm>
            <a:off x="4305300" y="6356350"/>
            <a:ext cx="533400" cy="365125"/>
          </a:xfrm>
          <a:prstGeom prst="rect">
            <a:avLst/>
          </a:prstGeom>
        </p:spPr>
        <p:txBody>
          <a:bodyPr vert="horz" lIns="91440" tIns="45720" rIns="91440" bIns="45720" rtlCol="0" anchor="ctr"/>
          <a:lstStyle>
            <a:lvl1pPr algn="ctr">
              <a:defRPr sz="1200">
                <a:solidFill>
                  <a:schemeClr val="bg1"/>
                </a:solidFill>
              </a:defRPr>
            </a:lvl1pPr>
          </a:lstStyle>
          <a:p>
            <a:fld id="{A399D7B3-6287-8B4A-9546-3DB39EA21315}"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p:titleStyle>
    <p:bodyStyle>
      <a:lvl1pPr marL="342900" indent="-342900" algn="l" defTabSz="914400" rtl="0" eaLnBrk="1" latinLnBrk="0" hangingPunct="1">
        <a:spcBef>
          <a:spcPts val="2000"/>
        </a:spcBef>
        <a:buFont typeface="Wingdings 2" pitchFamily="18" charset="2"/>
        <a:buChar char=""/>
        <a:defRPr sz="2400" kern="1200">
          <a:solidFill>
            <a:schemeClr val="bg1"/>
          </a:solidFill>
          <a:effectLst>
            <a:outerShdw blurRad="63500" dist="50800" dir="2700000" algn="tl" rotWithShape="0">
              <a:prstClr val="black">
                <a:alpha val="50000"/>
              </a:prstClr>
            </a:outerShdw>
          </a:effectLst>
          <a:latin typeface="+mn-lt"/>
          <a:ea typeface="+mn-ea"/>
          <a:cs typeface="+mn-cs"/>
        </a:defRPr>
      </a:lvl1pPr>
      <a:lvl2pPr marL="685800" indent="-336550" algn="l" defTabSz="914400" rtl="0" eaLnBrk="1" latinLnBrk="0" hangingPunct="1">
        <a:spcBef>
          <a:spcPts val="600"/>
        </a:spcBef>
        <a:buFont typeface="Wingdings 2" pitchFamily="18" charset="2"/>
        <a:buChar char=""/>
        <a:defRPr sz="2200" kern="1200">
          <a:solidFill>
            <a:schemeClr val="bg1"/>
          </a:solidFill>
          <a:effectLst>
            <a:outerShdw blurRad="63500" dist="50800" dir="2700000" algn="tl" rotWithShape="0">
              <a:prstClr val="black">
                <a:alpha val="50000"/>
              </a:prstClr>
            </a:outerShdw>
          </a:effectLst>
          <a:latin typeface="+mn-lt"/>
          <a:ea typeface="+mn-ea"/>
          <a:cs typeface="+mn-cs"/>
        </a:defRPr>
      </a:lvl2pPr>
      <a:lvl3pPr marL="1035050" indent="-349250" algn="l" defTabSz="914400" rtl="0" eaLnBrk="1" latinLnBrk="0" hangingPunct="1">
        <a:spcBef>
          <a:spcPts val="600"/>
        </a:spcBef>
        <a:buFont typeface="Wingdings 2" pitchFamily="18" charset="2"/>
        <a:buChar char=""/>
        <a:defRPr sz="2000" kern="1200">
          <a:solidFill>
            <a:schemeClr val="bg1"/>
          </a:solidFill>
          <a:effectLst>
            <a:outerShdw blurRad="63500" dist="50800" dir="2700000" algn="tl" rotWithShape="0">
              <a:prstClr val="black">
                <a:alpha val="50000"/>
              </a:prstClr>
            </a:outerShdw>
          </a:effectLst>
          <a:latin typeface="+mn-lt"/>
          <a:ea typeface="+mn-ea"/>
          <a:cs typeface="+mn-cs"/>
        </a:defRPr>
      </a:lvl3pPr>
      <a:lvl4pPr marL="1371600" indent="-3365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4pPr>
      <a:lvl5pPr marL="1720850" indent="-3492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4" Type="http://schemas.openxmlformats.org/officeDocument/2006/relationships/hyperlink" Target="http://www.readwritethink.org/materials/venn/" TargetMode="External"/><Relationship Id="rId1" Type="http://schemas.openxmlformats.org/officeDocument/2006/relationships/slideLayout" Target="../slideLayouts/slideLayout3.xml"/><Relationship Id="rId2" Type="http://schemas.openxmlformats.org/officeDocument/2006/relationships/image" Target="../media/image7.png"/><Relationship Id="rId3" Type="http://schemas.openxmlformats.org/officeDocument/2006/relationships/hyperlink" Target="Venn%20Diagram"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itle 8"/>
          <p:cNvSpPr>
            <a:spLocks noGrp="1"/>
          </p:cNvSpPr>
          <p:nvPr>
            <p:ph type="ctrTitle"/>
          </p:nvPr>
        </p:nvSpPr>
        <p:spPr>
          <a:xfrm>
            <a:off x="496888" y="3352800"/>
            <a:ext cx="7199311" cy="1470025"/>
          </a:xfrm>
        </p:spPr>
        <p:txBody>
          <a:bodyPr/>
          <a:lstStyle/>
          <a:p>
            <a:r>
              <a:rPr lang="en-US" dirty="0" smtClean="0"/>
              <a:t>Plant and Animal Cells </a:t>
            </a:r>
            <a:endParaRPr lang="en-US" dirty="0"/>
          </a:p>
        </p:txBody>
      </p:sp>
      <p:sp>
        <p:nvSpPr>
          <p:cNvPr id="10" name="Subtitle 9"/>
          <p:cNvSpPr>
            <a:spLocks noGrp="1"/>
          </p:cNvSpPr>
          <p:nvPr>
            <p:ph type="subTitle" idx="1"/>
          </p:nvPr>
        </p:nvSpPr>
        <p:spPr>
          <a:xfrm>
            <a:off x="496887" y="4953000"/>
            <a:ext cx="7199312" cy="990600"/>
          </a:xfrm>
        </p:spPr>
        <p:txBody>
          <a:bodyPr/>
          <a:lstStyle/>
          <a:p>
            <a:r>
              <a:rPr lang="en-US" sz="2000" i="1" dirty="0" smtClean="0"/>
              <a:t>Exploring what makes plant and animal cells different from one another </a:t>
            </a:r>
            <a:endParaRPr lang="en-US" sz="2000" i="1" dirty="0"/>
          </a:p>
        </p:txBody>
      </p:sp>
      <p:pic>
        <p:nvPicPr>
          <p:cNvPr id="12" name="Picture 11"/>
          <p:cNvPicPr>
            <a:picLocks noChangeAspect="1"/>
          </p:cNvPicPr>
          <p:nvPr/>
        </p:nvPicPr>
        <p:blipFill>
          <a:blip r:embed="rId2"/>
          <a:stretch>
            <a:fillRect/>
          </a:stretch>
        </p:blipFill>
        <p:spPr>
          <a:xfrm>
            <a:off x="4419600" y="169355"/>
            <a:ext cx="4449567" cy="3604973"/>
          </a:xfrm>
          <a:prstGeom prst="roundRect">
            <a:avLst>
              <a:gd name="adj" fmla="val 8594"/>
            </a:avLst>
          </a:prstGeom>
          <a:solidFill>
            <a:srgbClr val="FFFFFF">
              <a:shade val="85000"/>
            </a:srgbClr>
          </a:solidFill>
          <a:ln>
            <a:noFill/>
          </a:ln>
          <a:effectLst>
            <a:glow rad="228600">
              <a:schemeClr val="accent1">
                <a:alpha val="75000"/>
              </a:schemeClr>
            </a:glow>
            <a:reflection blurRad="12700" stA="38000" endPos="28000" dist="5000" dir="5400000" sy="-100000" algn="bl" rotWithShape="0"/>
          </a:effectLst>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52400"/>
            <a:ext cx="7199312" cy="1470025"/>
          </a:xfrm>
        </p:spPr>
        <p:txBody>
          <a:bodyPr/>
          <a:lstStyle/>
          <a:p>
            <a:r>
              <a:rPr lang="en-US" dirty="0" smtClean="0">
                <a:solidFill>
                  <a:schemeClr val="bg1"/>
                </a:solidFill>
              </a:rPr>
              <a:t>Review on animal and plant cells</a:t>
            </a:r>
            <a:endParaRPr lang="en-US" dirty="0">
              <a:solidFill>
                <a:schemeClr val="bg1"/>
              </a:solidFill>
            </a:endParaRPr>
          </a:p>
        </p:txBody>
      </p:sp>
      <p:pic>
        <p:nvPicPr>
          <p:cNvPr id="4" name="Picture 3"/>
          <p:cNvPicPr>
            <a:picLocks noChangeAspect="1"/>
          </p:cNvPicPr>
          <p:nvPr/>
        </p:nvPicPr>
        <p:blipFill>
          <a:blip r:embed="rId2"/>
          <a:stretch>
            <a:fillRect/>
          </a:stretch>
        </p:blipFill>
        <p:spPr>
          <a:xfrm>
            <a:off x="1752600" y="2133600"/>
            <a:ext cx="5562600" cy="3200400"/>
          </a:xfrm>
          <a:prstGeom prst="rect">
            <a:avLst/>
          </a:prstGeom>
        </p:spPr>
      </p:pic>
      <p:sp>
        <p:nvSpPr>
          <p:cNvPr id="5" name="TextBox 4">
            <a:hlinkClick r:id="rId3" action="ppaction://hlinkfile"/>
          </p:cNvPr>
          <p:cNvSpPr txBox="1"/>
          <p:nvPr/>
        </p:nvSpPr>
        <p:spPr>
          <a:xfrm>
            <a:off x="914400" y="5638800"/>
            <a:ext cx="7199312" cy="369332"/>
          </a:xfrm>
          <a:prstGeom prst="rect">
            <a:avLst/>
          </a:prstGeom>
          <a:noFill/>
        </p:spPr>
        <p:txBody>
          <a:bodyPr wrap="square" rtlCol="0">
            <a:spAutoFit/>
          </a:bodyPr>
          <a:lstStyle/>
          <a:p>
            <a:r>
              <a:rPr lang="en-US" dirty="0" smtClean="0">
                <a:hlinkClick r:id="rId4"/>
              </a:rPr>
              <a:t>http://www.readwritethink.org/materials/venn/</a:t>
            </a:r>
            <a:r>
              <a:rPr lang="en-US" dirty="0" smtClean="0"/>
              <a:t>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accel="50000" decel="5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496889" y="228600"/>
            <a:ext cx="7199311" cy="1470025"/>
          </a:xfrm>
        </p:spPr>
        <p:txBody>
          <a:bodyPr/>
          <a:lstStyle/>
          <a:p>
            <a:r>
              <a:rPr lang="en-US" dirty="0" smtClean="0"/>
              <a:t>Plant vs. Animal Cells </a:t>
            </a:r>
            <a:endParaRPr lang="en-US" dirty="0"/>
          </a:p>
        </p:txBody>
      </p:sp>
      <p:pic>
        <p:nvPicPr>
          <p:cNvPr id="5" name="Picture 4"/>
          <p:cNvPicPr>
            <a:picLocks noChangeAspect="1"/>
          </p:cNvPicPr>
          <p:nvPr/>
        </p:nvPicPr>
        <p:blipFill>
          <a:blip r:embed="rId2"/>
          <a:stretch>
            <a:fillRect/>
          </a:stretch>
        </p:blipFill>
        <p:spPr>
          <a:xfrm>
            <a:off x="1206500" y="2708684"/>
            <a:ext cx="6489700" cy="349250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381000"/>
            <a:ext cx="7199311" cy="1470025"/>
          </a:xfrm>
        </p:spPr>
        <p:txBody>
          <a:bodyPr/>
          <a:lstStyle/>
          <a:p>
            <a:r>
              <a:rPr lang="en-US" sz="6300" dirty="0" smtClean="0">
                <a:solidFill>
                  <a:srgbClr val="FFFFFF"/>
                </a:solidFill>
              </a:rPr>
              <a:t>Yummy Gummies!</a:t>
            </a:r>
            <a:endParaRPr lang="en-US" sz="6300" dirty="0">
              <a:solidFill>
                <a:srgbClr val="FFFFFF"/>
              </a:solidFill>
            </a:endParaRPr>
          </a:p>
        </p:txBody>
      </p:sp>
      <p:sp>
        <p:nvSpPr>
          <p:cNvPr id="7" name="TextBox 6"/>
          <p:cNvSpPr txBox="1"/>
          <p:nvPr/>
        </p:nvSpPr>
        <p:spPr>
          <a:xfrm>
            <a:off x="762000" y="2971800"/>
            <a:ext cx="8001000" cy="3139321"/>
          </a:xfrm>
          <a:prstGeom prst="rect">
            <a:avLst/>
          </a:prstGeom>
          <a:noFill/>
        </p:spPr>
        <p:txBody>
          <a:bodyPr wrap="square" rtlCol="0">
            <a:spAutoFit/>
          </a:bodyPr>
          <a:lstStyle/>
          <a:p>
            <a:r>
              <a:rPr lang="en-US" b="1" dirty="0" smtClean="0">
                <a:solidFill>
                  <a:schemeClr val="accent6">
                    <a:lumMod val="50000"/>
                  </a:schemeClr>
                </a:solidFill>
              </a:rPr>
              <a:t>Cell wall: </a:t>
            </a:r>
            <a:r>
              <a:rPr lang="en-US" dirty="0" smtClean="0">
                <a:solidFill>
                  <a:schemeClr val="accent6">
                    <a:lumMod val="50000"/>
                  </a:schemeClr>
                </a:solidFill>
              </a:rPr>
              <a:t>outer structure surrounds the membrane of the cell. Gives cell its rigid shape. (Nerd rope) </a:t>
            </a:r>
          </a:p>
          <a:p>
            <a:r>
              <a:rPr lang="en-US" b="1" dirty="0" smtClean="0">
                <a:solidFill>
                  <a:schemeClr val="accent6">
                    <a:lumMod val="50000"/>
                  </a:schemeClr>
                </a:solidFill>
              </a:rPr>
              <a:t>Cell membrane: </a:t>
            </a:r>
            <a:r>
              <a:rPr lang="en-US" dirty="0" smtClean="0">
                <a:solidFill>
                  <a:schemeClr val="accent6">
                    <a:lumMod val="50000"/>
                  </a:schemeClr>
                </a:solidFill>
              </a:rPr>
              <a:t>surrounds the cell and directs materials in and out. (</a:t>
            </a:r>
            <a:r>
              <a:rPr lang="en-US" dirty="0" smtClean="0">
                <a:solidFill>
                  <a:schemeClr val="accent6">
                    <a:lumMod val="50000"/>
                  </a:schemeClr>
                </a:solidFill>
              </a:rPr>
              <a:t>licorice rope) </a:t>
            </a:r>
            <a:endParaRPr lang="en-US" dirty="0" smtClean="0">
              <a:solidFill>
                <a:schemeClr val="accent6">
                  <a:lumMod val="50000"/>
                </a:schemeClr>
              </a:solidFill>
            </a:endParaRPr>
          </a:p>
          <a:p>
            <a:r>
              <a:rPr lang="en-US" b="1" dirty="0" smtClean="0">
                <a:solidFill>
                  <a:schemeClr val="accent6">
                    <a:lumMod val="50000"/>
                  </a:schemeClr>
                </a:solidFill>
              </a:rPr>
              <a:t>Cytoplasm: </a:t>
            </a:r>
            <a:r>
              <a:rPr lang="en-US" dirty="0" smtClean="0">
                <a:solidFill>
                  <a:schemeClr val="accent6">
                    <a:lumMod val="50000"/>
                  </a:schemeClr>
                </a:solidFill>
              </a:rPr>
              <a:t>fills the space inside the cell. (fruit roll up)</a:t>
            </a:r>
          </a:p>
          <a:p>
            <a:r>
              <a:rPr lang="en-US" b="1" dirty="0" smtClean="0">
                <a:solidFill>
                  <a:schemeClr val="accent6">
                    <a:lumMod val="50000"/>
                  </a:schemeClr>
                </a:solidFill>
              </a:rPr>
              <a:t>Nucleus: </a:t>
            </a:r>
            <a:r>
              <a:rPr lang="en-US" dirty="0" smtClean="0">
                <a:solidFill>
                  <a:schemeClr val="accent6">
                    <a:lumMod val="50000"/>
                  </a:schemeClr>
                </a:solidFill>
              </a:rPr>
              <a:t>Makes the cell grow, develop, and divide. (Gum ball)</a:t>
            </a:r>
          </a:p>
          <a:p>
            <a:r>
              <a:rPr lang="en-US" b="1" dirty="0" smtClean="0">
                <a:solidFill>
                  <a:schemeClr val="accent6">
                    <a:lumMod val="50000"/>
                  </a:schemeClr>
                </a:solidFill>
              </a:rPr>
              <a:t>Vacuoles: </a:t>
            </a:r>
            <a:r>
              <a:rPr lang="en-US" dirty="0" smtClean="0">
                <a:solidFill>
                  <a:schemeClr val="accent6">
                    <a:lumMod val="50000"/>
                  </a:schemeClr>
                </a:solidFill>
              </a:rPr>
              <a:t>storage area for material in the cell. (small Gobstoppers)</a:t>
            </a:r>
          </a:p>
          <a:p>
            <a:r>
              <a:rPr lang="en-US" b="1" dirty="0" smtClean="0">
                <a:solidFill>
                  <a:schemeClr val="accent6">
                    <a:lumMod val="50000"/>
                  </a:schemeClr>
                </a:solidFill>
              </a:rPr>
              <a:t>Chloroplasts: </a:t>
            </a:r>
            <a:r>
              <a:rPr lang="en-US" dirty="0" smtClean="0">
                <a:solidFill>
                  <a:schemeClr val="accent6">
                    <a:lumMod val="50000"/>
                  </a:schemeClr>
                </a:solidFill>
              </a:rPr>
              <a:t>Give the plant their green color, used for making food. (Green Gummies)</a:t>
            </a:r>
          </a:p>
          <a:p>
            <a:r>
              <a:rPr lang="en-US" b="1" dirty="0" smtClean="0">
                <a:solidFill>
                  <a:schemeClr val="accent6">
                    <a:lumMod val="50000"/>
                  </a:schemeClr>
                </a:solidFill>
              </a:rPr>
              <a:t>Mitochondria: </a:t>
            </a:r>
            <a:r>
              <a:rPr lang="en-US" dirty="0" smtClean="0">
                <a:solidFill>
                  <a:schemeClr val="accent6">
                    <a:lumMod val="50000"/>
                  </a:schemeClr>
                </a:solidFill>
              </a:rPr>
              <a:t>Power house; for energy. (Jelly beans) </a:t>
            </a:r>
          </a:p>
          <a:p>
            <a:r>
              <a:rPr lang="en-US" dirty="0" smtClean="0">
                <a:solidFill>
                  <a:schemeClr val="bg1">
                    <a:lumMod val="65000"/>
                  </a:schemeClr>
                </a:solidFill>
              </a:rPr>
              <a:t>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457200"/>
            <a:ext cx="7199311" cy="1470025"/>
          </a:xfrm>
        </p:spPr>
        <p:txBody>
          <a:bodyPr numCol="1"/>
          <a:lstStyle/>
          <a:p>
            <a:r>
              <a:rPr lang="en-US" dirty="0" smtClean="0"/>
              <a:t>Standards</a:t>
            </a:r>
            <a:endParaRPr lang="en-US" dirty="0"/>
          </a:p>
        </p:txBody>
      </p:sp>
      <p:sp>
        <p:nvSpPr>
          <p:cNvPr id="3" name="Subtitle 2"/>
          <p:cNvSpPr>
            <a:spLocks noGrp="1"/>
          </p:cNvSpPr>
          <p:nvPr>
            <p:ph type="subTitle" idx="1"/>
          </p:nvPr>
        </p:nvSpPr>
        <p:spPr>
          <a:xfrm>
            <a:off x="685800" y="3124200"/>
            <a:ext cx="7199312" cy="990600"/>
          </a:xfrm>
        </p:spPr>
        <p:txBody>
          <a:bodyPr/>
          <a:lstStyle/>
          <a:p>
            <a:r>
              <a:rPr lang="en-US" dirty="0" smtClean="0"/>
              <a:t>3.1.B.A6 – Explain how cells differentiate in multi cellular organism.</a:t>
            </a:r>
          </a:p>
          <a:p>
            <a:r>
              <a:rPr lang="en-US" dirty="0" smtClean="0"/>
              <a:t>3.4.4.A1 -  understand that systems have parts an components that work together</a:t>
            </a:r>
          </a:p>
          <a:p>
            <a:r>
              <a:rPr lang="en-US" dirty="0" smtClean="0"/>
              <a:t>3.4.4.A2 – understand that tools materials and skills are used to make things and carry out tasks</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4" Type="http://schemas.openxmlformats.org/officeDocument/2006/relationships/image" Target="../media/image4.jpeg"/><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 Id="rId5" Type="http://schemas.openxmlformats.org/officeDocument/2006/relationships/image" Target="../media/image5.jpeg"/></Relationships>
</file>

<file path=ppt/theme/theme1.xml><?xml version="1.0" encoding="utf-8"?>
<a:theme xmlns:a="http://schemas.openxmlformats.org/drawingml/2006/main" name="Habitat">
  <a:themeElements>
    <a:clrScheme name="Habitat">
      <a:dk1>
        <a:sysClr val="windowText" lastClr="000000"/>
      </a:dk1>
      <a:lt1>
        <a:sysClr val="window" lastClr="FFFFFF"/>
      </a:lt1>
      <a:dk2>
        <a:srgbClr val="194431"/>
      </a:dk2>
      <a:lt2>
        <a:srgbClr val="F0E6C3"/>
      </a:lt2>
      <a:accent1>
        <a:srgbClr val="F8C000"/>
      </a:accent1>
      <a:accent2>
        <a:srgbClr val="F88600"/>
      </a:accent2>
      <a:accent3>
        <a:srgbClr val="F83500"/>
      </a:accent3>
      <a:accent4>
        <a:srgbClr val="8B723D"/>
      </a:accent4>
      <a:accent5>
        <a:srgbClr val="818B3D"/>
      </a:accent5>
      <a:accent6>
        <a:srgbClr val="586215"/>
      </a:accent6>
      <a:hlink>
        <a:srgbClr val="FF621D"/>
      </a:hlink>
      <a:folHlink>
        <a:srgbClr val="F3D260"/>
      </a:folHlink>
    </a:clrScheme>
    <a:fontScheme name="Habitat">
      <a:majorFont>
        <a:latin typeface="Book Antiqua"/>
        <a:ea typeface=""/>
        <a:cs typeface=""/>
        <a:font script="Jpan" typeface="ＭＳ 明朝"/>
      </a:majorFont>
      <a:minorFont>
        <a:latin typeface="Book Antiqua"/>
        <a:ea typeface=""/>
        <a:cs typeface=""/>
        <a:font script="Jpan" typeface="ＭＳ 明朝"/>
      </a:minorFont>
    </a:fontScheme>
    <a:fmtScheme name="Habitat">
      <a:fillStyleLst>
        <a:solidFill>
          <a:schemeClr val="phClr"/>
        </a:solidFill>
        <a:blipFill rotWithShape="1">
          <a:blip xmlns:r="http://schemas.openxmlformats.org/officeDocument/2006/relationships" r:embed="rId1">
            <a:duotone>
              <a:schemeClr val="phClr">
                <a:shade val="10000"/>
                <a:satMod val="130000"/>
              </a:schemeClr>
              <a:schemeClr val="phClr">
                <a:satMod val="275000"/>
              </a:schemeClr>
            </a:duotone>
          </a:blip>
          <a:tile tx="0" ty="0" sx="40000" sy="40000" flip="none" algn="tl"/>
        </a:blipFill>
        <a:blipFill rotWithShape="1">
          <a:blip xmlns:r="http://schemas.openxmlformats.org/officeDocument/2006/relationships" r:embed="rId2">
            <a:duotone>
              <a:schemeClr val="phClr">
                <a:shade val="40000"/>
                <a:satMod val="130000"/>
              </a:schemeClr>
              <a:schemeClr val="phClr">
                <a:satMod val="275000"/>
              </a:schemeClr>
            </a:duotone>
          </a:blip>
          <a:stretch/>
        </a:blipFill>
      </a:fillStyleLst>
      <a:lnStyleLst>
        <a:ln w="12700" cap="flat" cmpd="sng" algn="ctr">
          <a:solidFill>
            <a:schemeClr val="phClr">
              <a:shade val="90000"/>
              <a:satMod val="105000"/>
            </a:schemeClr>
          </a:solidFill>
          <a:prstDash val="solid"/>
        </a:ln>
        <a:ln w="25400" cap="flat" cmpd="sng" algn="ctr">
          <a:solidFill>
            <a:schemeClr val="phClr">
              <a:shade val="80000"/>
            </a:schemeClr>
          </a:solidFill>
          <a:prstDash val="solid"/>
        </a:ln>
        <a:ln w="25400" cap="flat" cmpd="sng" algn="ctr">
          <a:solidFill>
            <a:schemeClr val="phClr">
              <a:shade val="70000"/>
            </a:schemeClr>
          </a:solidFill>
          <a:prstDash val="solid"/>
        </a:ln>
      </a:lnStyleLst>
      <a:effectStyleLst>
        <a:effectStyle>
          <a:effectLst/>
        </a:effectStyle>
        <a:effectStyle>
          <a:effectLst>
            <a:outerShdw blurRad="88900" dir="4200000" sx="105000" sy="105000" algn="t" rotWithShape="0">
              <a:srgbClr val="000000">
                <a:alpha val="40000"/>
              </a:srgbClr>
            </a:outerShdw>
          </a:effectLst>
        </a:effectStyle>
        <a:effectStyle>
          <a:effectLst>
            <a:innerShdw blurRad="76200" dist="25400" dir="13200000">
              <a:srgbClr val="000000">
                <a:alpha val="80000"/>
              </a:srgbClr>
            </a:innerShdw>
          </a:effectLst>
          <a:scene3d>
            <a:camera prst="orthographicFront">
              <a:rot lat="0" lon="0" rev="0"/>
            </a:camera>
            <a:lightRig rig="balanced" dir="t">
              <a:rot lat="0" lon="0" rev="19800000"/>
            </a:lightRig>
          </a:scene3d>
          <a:sp3d prstMaterial="softEdge">
            <a:bevelT w="0" h="0"/>
          </a:sp3d>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Habitat.thmx</Template>
  <TotalTime>127</TotalTime>
  <Words>698</Words>
  <Application>Microsoft Macintosh PowerPoint</Application>
  <PresentationFormat>On-screen Show (4:3)</PresentationFormat>
  <Paragraphs>20</Paragraphs>
  <Slides>5</Slides>
  <Notes>1</Notes>
  <HiddenSlides>0</HiddenSlides>
  <MMClips>0</MMClips>
  <ScaleCrop>false</ScaleCrop>
  <HeadingPairs>
    <vt:vector size="4" baseType="variant">
      <vt:variant>
        <vt:lpstr>Design Template</vt:lpstr>
      </vt:variant>
      <vt:variant>
        <vt:i4>1</vt:i4>
      </vt:variant>
      <vt:variant>
        <vt:lpstr>Slide Titles</vt:lpstr>
      </vt:variant>
      <vt:variant>
        <vt:i4>5</vt:i4>
      </vt:variant>
    </vt:vector>
  </HeadingPairs>
  <TitlesOfParts>
    <vt:vector size="6" baseType="lpstr">
      <vt:lpstr>Habitat</vt:lpstr>
      <vt:lpstr>Plant and Animal Cells </vt:lpstr>
      <vt:lpstr>Review on animal and plant cells</vt:lpstr>
      <vt:lpstr>Plant vs. Animal Cells </vt:lpstr>
      <vt:lpstr>Yummy Gummies!</vt:lpstr>
      <vt:lpstr>Standards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Plant and Animal Cells </dc:title>
  <dc:creator>Hersey, Julie</dc:creator>
  <cp:lastModifiedBy>Hersey, Julie</cp:lastModifiedBy>
  <cp:revision>4</cp:revision>
  <dcterms:created xsi:type="dcterms:W3CDTF">2009-12-17T23:25:17Z</dcterms:created>
  <dcterms:modified xsi:type="dcterms:W3CDTF">2009-12-18T00:28:56Z</dcterms:modified>
</cp:coreProperties>
</file>